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4630400" cy="8229600"/>
  <p:notesSz cx="8229600" cy="14630400"/>
  <p:embeddedFontLst>
    <p:embeddedFont>
      <p:font typeface="Instrument Sans Medium" panose="020B0604020202020204" charset="0"/>
      <p:regular r:id="rId11"/>
    </p:embeddedFont>
    <p:embeddedFont>
      <p:font typeface="Instrument Sans Semi Bold" panose="020B0604020202020204" charset="0"/>
      <p:regular r:id="rId12"/>
    </p:embeddedFont>
    <p:embeddedFont>
      <p:font typeface="Segoe UI Symbol" panose="020B0502040204020203" pitchFamily="3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FCC64A-86ED-411B-BFA5-39B44D29E2F4}" v="25" dt="2026-05-02T21:13:02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5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Dougherty" userId="429c5dc00942ef13" providerId="LiveId" clId="{A30C8716-DC93-4119-817C-A9C497A11A1A}"/>
    <pc:docChg chg="undo redo custSel modSld">
      <pc:chgData name="Harry Dougherty" userId="429c5dc00942ef13" providerId="LiveId" clId="{A30C8716-DC93-4119-817C-A9C497A11A1A}" dt="2026-05-02T21:02:48.323" v="492" actId="20577"/>
      <pc:docMkLst>
        <pc:docMk/>
      </pc:docMkLst>
      <pc:sldChg chg="modSp mod">
        <pc:chgData name="Harry Dougherty" userId="429c5dc00942ef13" providerId="LiveId" clId="{A30C8716-DC93-4119-817C-A9C497A11A1A}" dt="2026-05-01T01:56:36.158" v="373" actId="20577"/>
        <pc:sldMkLst>
          <pc:docMk/>
          <pc:sldMk cId="0" sldId="258"/>
        </pc:sldMkLst>
        <pc:spChg chg="mod">
          <ac:chgData name="Harry Dougherty" userId="429c5dc00942ef13" providerId="LiveId" clId="{A30C8716-DC93-4119-817C-A9C497A11A1A}" dt="2026-05-01T01:56:36.158" v="373" actId="20577"/>
          <ac:spMkLst>
            <pc:docMk/>
            <pc:sldMk cId="0" sldId="258"/>
            <ac:spMk id="18" creationId="{00000000-0000-0000-0000-000000000000}"/>
          </ac:spMkLst>
        </pc:spChg>
      </pc:sldChg>
      <pc:sldChg chg="modSp mod">
        <pc:chgData name="Harry Dougherty" userId="429c5dc00942ef13" providerId="LiveId" clId="{A30C8716-DC93-4119-817C-A9C497A11A1A}" dt="2026-05-02T21:02:48.323" v="492" actId="20577"/>
        <pc:sldMkLst>
          <pc:docMk/>
          <pc:sldMk cId="0" sldId="259"/>
        </pc:sldMkLst>
        <pc:spChg chg="mod">
          <ac:chgData name="Harry Dougherty" userId="429c5dc00942ef13" providerId="LiveId" clId="{A30C8716-DC93-4119-817C-A9C497A11A1A}" dt="2026-05-02T21:02:48.323" v="492" actId="20577"/>
          <ac:spMkLst>
            <pc:docMk/>
            <pc:sldMk cId="0" sldId="259"/>
            <ac:spMk id="9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57:21.270" v="385" actId="20577"/>
          <ac:spMkLst>
            <pc:docMk/>
            <pc:sldMk cId="0" sldId="259"/>
            <ac:spMk id="10" creationId="{00000000-0000-0000-0000-000000000000}"/>
          </ac:spMkLst>
        </pc:spChg>
      </pc:sldChg>
      <pc:sldChg chg="addSp delSp modSp mod">
        <pc:chgData name="Harry Dougherty" userId="429c5dc00942ef13" providerId="LiveId" clId="{A30C8716-DC93-4119-817C-A9C497A11A1A}" dt="2026-05-01T01:53:38.958" v="349" actId="14100"/>
        <pc:sldMkLst>
          <pc:docMk/>
          <pc:sldMk cId="0" sldId="260"/>
        </pc:sldMkLst>
        <pc:spChg chg="mod ord">
          <ac:chgData name="Harry Dougherty" userId="429c5dc00942ef13" providerId="LiveId" clId="{A30C8716-DC93-4119-817C-A9C497A11A1A}" dt="2026-05-01T01:47:10.049" v="111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17:51.468" v="27" actId="14100"/>
          <ac:spMkLst>
            <pc:docMk/>
            <pc:sldMk cId="0" sldId="260"/>
            <ac:spMk id="5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18:02.250" v="29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19:49.635" v="44" actId="14100"/>
          <ac:spMkLst>
            <pc:docMk/>
            <pc:sldMk cId="0" sldId="260"/>
            <ac:spMk id="8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20:02.863" v="46" actId="14100"/>
          <ac:spMkLst>
            <pc:docMk/>
            <pc:sldMk cId="0" sldId="260"/>
            <ac:spMk id="9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43:15.743" v="86" actId="14100"/>
          <ac:spMkLst>
            <pc:docMk/>
            <pc:sldMk cId="0" sldId="260"/>
            <ac:spMk id="11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19:14.347" v="41" actId="14100"/>
          <ac:spMkLst>
            <pc:docMk/>
            <pc:sldMk cId="0" sldId="260"/>
            <ac:spMk id="12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20:34.883" v="50" actId="14100"/>
          <ac:spMkLst>
            <pc:docMk/>
            <pc:sldMk cId="0" sldId="260"/>
            <ac:spMk id="14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20:57.484" v="52" actId="14100"/>
          <ac:spMkLst>
            <pc:docMk/>
            <pc:sldMk cId="0" sldId="260"/>
            <ac:spMk id="15" creationId="{00000000-0000-0000-0000-000000000000}"/>
          </ac:spMkLst>
        </pc:spChg>
        <pc:spChg chg="del mod">
          <ac:chgData name="Harry Dougherty" userId="429c5dc00942ef13" providerId="LiveId" clId="{A30C8716-DC93-4119-817C-A9C497A11A1A}" dt="2026-05-01T01:29:58.433" v="67" actId="478"/>
          <ac:spMkLst>
            <pc:docMk/>
            <pc:sldMk cId="0" sldId="260"/>
            <ac:spMk id="20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38:16.300" v="77" actId="14100"/>
          <ac:spMkLst>
            <pc:docMk/>
            <pc:sldMk cId="0" sldId="260"/>
            <ac:spMk id="21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53:14.395" v="348" actId="20577"/>
          <ac:spMkLst>
            <pc:docMk/>
            <pc:sldMk cId="0" sldId="260"/>
            <ac:spMk id="22" creationId="{00000000-0000-0000-0000-000000000000}"/>
          </ac:spMkLst>
        </pc:spChg>
        <pc:spChg chg="add mod">
          <ac:chgData name="Harry Dougherty" userId="429c5dc00942ef13" providerId="LiveId" clId="{A30C8716-DC93-4119-817C-A9C497A11A1A}" dt="2026-05-01T01:48:16.399" v="149" actId="20577"/>
          <ac:spMkLst>
            <pc:docMk/>
            <pc:sldMk cId="0" sldId="260"/>
            <ac:spMk id="29" creationId="{D5A0D665-88DA-C7DD-775D-E617D2798B9E}"/>
          </ac:spMkLst>
        </pc:spChg>
        <pc:spChg chg="add mod">
          <ac:chgData name="Harry Dougherty" userId="429c5dc00942ef13" providerId="LiveId" clId="{A30C8716-DC93-4119-817C-A9C497A11A1A}" dt="2026-05-01T01:52:52.868" v="343" actId="20577"/>
          <ac:spMkLst>
            <pc:docMk/>
            <pc:sldMk cId="0" sldId="260"/>
            <ac:spMk id="30" creationId="{1A63B91E-4411-1E84-8E7B-C54A3C6BCEA5}"/>
          </ac:spMkLst>
        </pc:spChg>
        <pc:picChg chg="mod">
          <ac:chgData name="Harry Dougherty" userId="429c5dc00942ef13" providerId="LiveId" clId="{A30C8716-DC93-4119-817C-A9C497A11A1A}" dt="2026-05-01T01:53:38.958" v="349" actId="14100"/>
          <ac:picMkLst>
            <pc:docMk/>
            <pc:sldMk cId="0" sldId="260"/>
            <ac:picMk id="10" creationId="{00000000-0000-0000-0000-000000000000}"/>
          </ac:picMkLst>
        </pc:picChg>
        <pc:picChg chg="mod">
          <ac:chgData name="Harry Dougherty" userId="429c5dc00942ef13" providerId="LiveId" clId="{A30C8716-DC93-4119-817C-A9C497A11A1A}" dt="2026-05-01T01:20:18.610" v="47" actId="1076"/>
          <ac:picMkLst>
            <pc:docMk/>
            <pc:sldMk cId="0" sldId="260"/>
            <ac:picMk id="13" creationId="{00000000-0000-0000-0000-000000000000}"/>
          </ac:picMkLst>
        </pc:picChg>
        <pc:picChg chg="mod">
          <ac:chgData name="Harry Dougherty" userId="429c5dc00942ef13" providerId="LiveId" clId="{A30C8716-DC93-4119-817C-A9C497A11A1A}" dt="2026-05-01T01:47:10.291" v="112" actId="1076"/>
          <ac:picMkLst>
            <pc:docMk/>
            <pc:sldMk cId="0" sldId="260"/>
            <ac:picMk id="18" creationId="{326C9210-0898-A514-8EF9-67C893C66C90}"/>
          </ac:picMkLst>
        </pc:picChg>
        <pc:picChg chg="add del mod">
          <ac:chgData name="Harry Dougherty" userId="429c5dc00942ef13" providerId="LiveId" clId="{A30C8716-DC93-4119-817C-A9C497A11A1A}" dt="2026-05-01T01:30:59.141" v="70" actId="478"/>
          <ac:picMkLst>
            <pc:docMk/>
            <pc:sldMk cId="0" sldId="260"/>
            <ac:picMk id="24" creationId="{88A6CD3B-9525-C2AC-B635-0E40A34524DF}"/>
          </ac:picMkLst>
        </pc:picChg>
        <pc:picChg chg="add mod">
          <ac:chgData name="Harry Dougherty" userId="429c5dc00942ef13" providerId="LiveId" clId="{A30C8716-DC93-4119-817C-A9C497A11A1A}" dt="2026-05-01T01:48:29.447" v="150" actId="14100"/>
          <ac:picMkLst>
            <pc:docMk/>
            <pc:sldMk cId="0" sldId="260"/>
            <ac:picMk id="26" creationId="{C7BF1EE4-75E5-DA3D-6199-36AE2DF2F534}"/>
          </ac:picMkLst>
        </pc:picChg>
        <pc:picChg chg="add mod">
          <ac:chgData name="Harry Dougherty" userId="429c5dc00942ef13" providerId="LiveId" clId="{A30C8716-DC93-4119-817C-A9C497A11A1A}" dt="2026-05-01T01:49:38.085" v="157" actId="14100"/>
          <ac:picMkLst>
            <pc:docMk/>
            <pc:sldMk cId="0" sldId="260"/>
            <ac:picMk id="28" creationId="{566DE6D0-D52D-EB5D-29C4-6371C4CA9854}"/>
          </ac:picMkLst>
        </pc:picChg>
      </pc:sldChg>
      <pc:sldChg chg="modSp mod">
        <pc:chgData name="Harry Dougherty" userId="429c5dc00942ef13" providerId="LiveId" clId="{A30C8716-DC93-4119-817C-A9C497A11A1A}" dt="2026-05-01T02:02:25.543" v="428" actId="14100"/>
        <pc:sldMkLst>
          <pc:docMk/>
          <pc:sldMk cId="0" sldId="261"/>
        </pc:sldMkLst>
        <pc:spChg chg="mod">
          <ac:chgData name="Harry Dougherty" userId="429c5dc00942ef13" providerId="LiveId" clId="{A30C8716-DC93-4119-817C-A9C497A11A1A}" dt="2026-05-01T02:02:25.543" v="428" actId="14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14:40.057" v="8" actId="1076"/>
          <ac:spMkLst>
            <pc:docMk/>
            <pc:sldMk cId="0" sldId="261"/>
            <ac:spMk id="20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2:00:09.813" v="388" actId="14100"/>
          <ac:spMkLst>
            <pc:docMk/>
            <pc:sldMk cId="0" sldId="261"/>
            <ac:spMk id="22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1:59:59.850" v="387" actId="14100"/>
          <ac:spMkLst>
            <pc:docMk/>
            <pc:sldMk cId="0" sldId="261"/>
            <ac:spMk id="23" creationId="{00000000-0000-0000-0000-000000000000}"/>
          </ac:spMkLst>
        </pc:spChg>
        <pc:picChg chg="ord">
          <ac:chgData name="Harry Dougherty" userId="429c5dc00942ef13" providerId="LiveId" clId="{A30C8716-DC93-4119-817C-A9C497A11A1A}" dt="2026-05-01T01:14:55.517" v="14" actId="170"/>
          <ac:picMkLst>
            <pc:docMk/>
            <pc:sldMk cId="0" sldId="261"/>
            <ac:picMk id="18" creationId="{09701EC1-87C8-CBBA-24E2-A82571F872B9}"/>
          </ac:picMkLst>
        </pc:picChg>
      </pc:sldChg>
      <pc:sldChg chg="modSp mod">
        <pc:chgData name="Harry Dougherty" userId="429c5dc00942ef13" providerId="LiveId" clId="{A30C8716-DC93-4119-817C-A9C497A11A1A}" dt="2026-05-01T02:07:32.237" v="490" actId="20577"/>
        <pc:sldMkLst>
          <pc:docMk/>
          <pc:sldMk cId="0" sldId="262"/>
        </pc:sldMkLst>
        <pc:spChg chg="mod">
          <ac:chgData name="Harry Dougherty" userId="429c5dc00942ef13" providerId="LiveId" clId="{A30C8716-DC93-4119-817C-A9C497A11A1A}" dt="2026-05-01T02:07:32.237" v="490" actId="20577"/>
          <ac:spMkLst>
            <pc:docMk/>
            <pc:sldMk cId="0" sldId="262"/>
            <ac:spMk id="6" creationId="{00000000-0000-0000-0000-000000000000}"/>
          </ac:spMkLst>
        </pc:spChg>
      </pc:sldChg>
      <pc:sldChg chg="modSp mod">
        <pc:chgData name="Harry Dougherty" userId="429c5dc00942ef13" providerId="LiveId" clId="{A30C8716-DC93-4119-817C-A9C497A11A1A}" dt="2026-05-01T02:01:42.072" v="426" actId="20577"/>
        <pc:sldMkLst>
          <pc:docMk/>
          <pc:sldMk cId="0" sldId="263"/>
        </pc:sldMkLst>
        <pc:spChg chg="mod">
          <ac:chgData name="Harry Dougherty" userId="429c5dc00942ef13" providerId="LiveId" clId="{A30C8716-DC93-4119-817C-A9C497A11A1A}" dt="2026-05-01T02:01:42.072" v="426" actId="20577"/>
          <ac:spMkLst>
            <pc:docMk/>
            <pc:sldMk cId="0" sldId="263"/>
            <ac:spMk id="16" creationId="{00000000-0000-0000-0000-000000000000}"/>
          </ac:spMkLst>
        </pc:spChg>
      </pc:sldChg>
      <pc:sldChg chg="modSp mod">
        <pc:chgData name="Harry Dougherty" userId="429c5dc00942ef13" providerId="LiveId" clId="{A30C8716-DC93-4119-817C-A9C497A11A1A}" dt="2026-05-01T02:06:21.685" v="484" actId="20577"/>
        <pc:sldMkLst>
          <pc:docMk/>
          <pc:sldMk cId="0" sldId="264"/>
        </pc:sldMkLst>
        <pc:spChg chg="mod">
          <ac:chgData name="Harry Dougherty" userId="429c5dc00942ef13" providerId="LiveId" clId="{A30C8716-DC93-4119-817C-A9C497A11A1A}" dt="2026-05-01T02:05:02.522" v="482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Harry Dougherty" userId="429c5dc00942ef13" providerId="LiveId" clId="{A30C8716-DC93-4119-817C-A9C497A11A1A}" dt="2026-05-01T02:06:21.685" v="484" actId="20577"/>
          <ac:spMkLst>
            <pc:docMk/>
            <pc:sldMk cId="0" sldId="264"/>
            <ac:spMk id="28" creationId="{030AEA80-D599-738F-5FAE-F5370CEBA7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31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www.4staffing.net/index.php/our-specialti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4staffing.net/index.php/solution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4staffing.net/index.php/solutions/agile-sourcing" TargetMode="External"/><Relationship Id="rId13" Type="http://schemas.openxmlformats.org/officeDocument/2006/relationships/image" Target="../media/image11.gif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4staffing.net/index.php/solutions" TargetMode="External"/><Relationship Id="rId11" Type="http://schemas.openxmlformats.org/officeDocument/2006/relationships/hyperlink" Target="https://www.4staffing.net/index.php/solutions" TargetMode="External"/><Relationship Id="rId5" Type="http://schemas.openxmlformats.org/officeDocument/2006/relationships/image" Target="../media/image8.svg"/><Relationship Id="rId15" Type="http://schemas.openxmlformats.org/officeDocument/2006/relationships/hyperlink" Target="https://4staffing.net/index.php/causes" TargetMode="External"/><Relationship Id="rId10" Type="http://schemas.openxmlformats.org/officeDocument/2006/relationships/hyperlink" Target="https://4staffing.net/index.php/expertise-recruiting-experience" TargetMode="External"/><Relationship Id="rId4" Type="http://schemas.openxmlformats.org/officeDocument/2006/relationships/hyperlink" Target="https://4staffing.net/index.php/our-specialties" TargetMode="External"/><Relationship Id="rId9" Type="http://schemas.openxmlformats.org/officeDocument/2006/relationships/image" Target="../media/image10.svg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hyperlink" Target="https://www.4staffing.net/index.php/solution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4staffing.net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svg"/><Relationship Id="rId5" Type="http://schemas.openxmlformats.org/officeDocument/2006/relationships/hyperlink" Target="mailto:contact@4staffing.net" TargetMode="External"/><Relationship Id="rId4" Type="http://schemas.openxmlformats.org/officeDocument/2006/relationships/image" Target="../media/image23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BCE78BC-1CDD-9090-E507-6211632A0724}"/>
              </a:ext>
            </a:extLst>
          </p:cNvPr>
          <p:cNvSpPr/>
          <p:nvPr/>
        </p:nvSpPr>
        <p:spPr>
          <a:xfrm>
            <a:off x="60959" y="60960"/>
            <a:ext cx="14494933" cy="80738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4F6A83-4130-0098-0BCE-CFE634D68CD0}"/>
              </a:ext>
            </a:extLst>
          </p:cNvPr>
          <p:cNvSpPr/>
          <p:nvPr/>
        </p:nvSpPr>
        <p:spPr>
          <a:xfrm>
            <a:off x="552034" y="227814"/>
            <a:ext cx="13942901" cy="78166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0" descr="Data center interior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2034" y="185148"/>
            <a:ext cx="13817588" cy="7715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Shape 1"/>
          <p:cNvSpPr/>
          <p:nvPr/>
        </p:nvSpPr>
        <p:spPr>
          <a:xfrm>
            <a:off x="2435013" y="540040"/>
            <a:ext cx="9760374" cy="7115652"/>
          </a:xfrm>
          <a:prstGeom prst="roundRect">
            <a:avLst>
              <a:gd name="adj" fmla="val 4697"/>
            </a:avLst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2435013" y="700000"/>
            <a:ext cx="9760374" cy="500000"/>
          </a:xfrm>
          <a:prstGeom prst="rect">
            <a:avLst/>
          </a:prstGeom>
          <a:noFill/>
          <a:ln/>
        </p:spPr>
        <p:txBody>
          <a:bodyPr lIns="0" tIns="0" rIns="0" bIns="0" rtlCol="0" anchor="ctr"/>
          <a:lstStyle/>
          <a:p>
            <a:pPr marL="0" indent="0" algn="ctr">
              <a:lnSpc>
                <a:spcPts val="3200"/>
              </a:lnSpc>
              <a:buNone/>
            </a:pP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2623658" y="7238687"/>
            <a:ext cx="2097354" cy="23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chemeClr val="bg1"/>
                </a:solidFill>
                <a:latin typeface="Instrument Sans Medium" pitchFamily="34" charset="0"/>
              </a:rPr>
              <a:t>4 Staffing Corp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11501519" y="7238687"/>
            <a:ext cx="334208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</a:t>
            </a:r>
            <a:endParaRPr lang="en-US" sz="13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CDEC40-E3EB-E118-6FFF-978847D27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139" y="611850"/>
            <a:ext cx="8284462" cy="6673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5A7231-8B4E-E6A9-A1F2-33378973E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709" y="611850"/>
            <a:ext cx="8284462" cy="66904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33507" y="264993"/>
            <a:ext cx="14074973" cy="7823200"/>
          </a:xfrm>
          <a:prstGeom prst="roundRect">
            <a:avLst>
              <a:gd name="adj" fmla="val 3573"/>
            </a:avLst>
          </a:prstGeom>
          <a:solidFill>
            <a:srgbClr val="FFFFFF"/>
          </a:solidFill>
          <a:ln w="7620">
            <a:solidFill>
              <a:srgbClr val="BBD9F5"/>
            </a:solidFill>
            <a:prstDash val="solid"/>
          </a:ln>
          <a:effectLst>
            <a:outerShdw dist="107950" dir="2700000" algn="bl" rotWithShape="0">
              <a:srgbClr val="BBD9F5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526" y="243840"/>
            <a:ext cx="5419249" cy="774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05733" y="1262180"/>
            <a:ext cx="4801791" cy="613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Our Expertise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1105733" y="1889403"/>
            <a:ext cx="7257574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Specialized Tech Recruiting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1105733" y="2324100"/>
            <a:ext cx="7257574" cy="684252"/>
          </a:xfrm>
          <a:prstGeom prst="roundRect">
            <a:avLst>
              <a:gd name="adj" fmla="val 2526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297781" y="2516148"/>
            <a:ext cx="2530912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AI &amp; Machine Learning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1105733" y="3154323"/>
            <a:ext cx="7257574" cy="684252"/>
          </a:xfrm>
          <a:prstGeom prst="roundRect">
            <a:avLst>
              <a:gd name="adj" fmla="val 2526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297781" y="3346371"/>
            <a:ext cx="2400895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Data Science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1105733" y="3984546"/>
            <a:ext cx="7257574" cy="684252"/>
          </a:xfrm>
          <a:prstGeom prst="roundRect">
            <a:avLst>
              <a:gd name="adj" fmla="val 2526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297781" y="4176593"/>
            <a:ext cx="2400895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Cloud Engineering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1105733" y="4814768"/>
            <a:ext cx="7257574" cy="684252"/>
          </a:xfrm>
          <a:prstGeom prst="roundRect">
            <a:avLst>
              <a:gd name="adj" fmla="val 2526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1297781" y="5006816"/>
            <a:ext cx="2400895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Cybersecurity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1105733" y="5644991"/>
            <a:ext cx="7257574" cy="684252"/>
          </a:xfrm>
          <a:prstGeom prst="roundRect">
            <a:avLst>
              <a:gd name="adj" fmla="val 2526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1297781" y="5837039"/>
            <a:ext cx="2400895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ERP/CRM</a:t>
            </a:r>
            <a:endParaRPr lang="en-US" sz="1850" dirty="0"/>
          </a:p>
        </p:txBody>
      </p:sp>
      <p:sp>
        <p:nvSpPr>
          <p:cNvPr id="16" name="Shape 13"/>
          <p:cNvSpPr/>
          <p:nvPr/>
        </p:nvSpPr>
        <p:spPr>
          <a:xfrm>
            <a:off x="1105733" y="6475214"/>
            <a:ext cx="7257574" cy="684252"/>
          </a:xfrm>
          <a:prstGeom prst="roundRect">
            <a:avLst>
              <a:gd name="adj" fmla="val 2526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1297781" y="6667262"/>
            <a:ext cx="2400895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Sales Leadership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587097" y="7545348"/>
            <a:ext cx="1491853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 Staffing Corp  |  </a:t>
            </a: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  <a:hlinkClick r:id="rId4"/>
              </a:rPr>
              <a:t>www.4staffing.net/index.php/our-specialties</a:t>
            </a:r>
            <a:endParaRPr lang="en-US" sz="1050" dirty="0"/>
          </a:p>
        </p:txBody>
      </p:sp>
      <p:sp>
        <p:nvSpPr>
          <p:cNvPr id="19" name="Text 16"/>
          <p:cNvSpPr/>
          <p:nvPr/>
        </p:nvSpPr>
        <p:spPr>
          <a:xfrm>
            <a:off x="8624411" y="7545348"/>
            <a:ext cx="257532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10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</a:t>
            </a:r>
            <a:endParaRPr lang="en-US" sz="105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229D08-A973-A457-97D3-1AC461E76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97" y="314027"/>
            <a:ext cx="2576050" cy="8051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5ADDBC-C641-BD28-2E8A-4BD7AE2D5F8E}"/>
              </a:ext>
            </a:extLst>
          </p:cNvPr>
          <p:cNvSpPr/>
          <p:nvPr/>
        </p:nvSpPr>
        <p:spPr>
          <a:xfrm>
            <a:off x="60959" y="60960"/>
            <a:ext cx="14494933" cy="80738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4697"/>
            </a:avLst>
          </a:prstGeom>
          <a:solidFill>
            <a:srgbClr val="FFFFFF"/>
          </a:solidFill>
          <a:ln w="15240">
            <a:solidFill>
              <a:srgbClr val="BBD9F5"/>
            </a:solidFill>
            <a:prstDash val="solid"/>
          </a:ln>
          <a:effectLst>
            <a:outerShdw dist="142240" dir="2700000" algn="bl" rotWithShape="0">
              <a:srgbClr val="BBD9F5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317308" y="1533049"/>
            <a:ext cx="6313408" cy="78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00"/>
              </a:lnSpc>
              <a:buNone/>
            </a:pPr>
            <a:r>
              <a:rPr lang="en-US" sz="49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Our Solutions</a:t>
            </a:r>
            <a:endParaRPr lang="en-US" sz="4950" dirty="0"/>
          </a:p>
        </p:txBody>
      </p:sp>
      <p:sp>
        <p:nvSpPr>
          <p:cNvPr id="4" name="Shape 2"/>
          <p:cNvSpPr/>
          <p:nvPr/>
        </p:nvSpPr>
        <p:spPr>
          <a:xfrm>
            <a:off x="1317308" y="3001149"/>
            <a:ext cx="5689878" cy="3427452"/>
          </a:xfrm>
          <a:prstGeom prst="roundRect">
            <a:avLst>
              <a:gd name="adj" fmla="val 6631"/>
            </a:avLst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569839" y="3237548"/>
            <a:ext cx="5184815" cy="788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Contingency Placements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1569839" y="3862137"/>
            <a:ext cx="5184815" cy="2297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Best for a limited number of targeted roles</a:t>
            </a:r>
            <a:endParaRPr lang="en-US" sz="1950" dirty="0"/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Filling critical skill gaps</a:t>
            </a:r>
            <a:endParaRPr lang="en-US" sz="1950" dirty="0"/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No cost until a successful hire</a:t>
            </a:r>
            <a:endParaRPr lang="en-US" sz="1950" dirty="0"/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20% competitive fee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7630835" y="2985016"/>
            <a:ext cx="5689878" cy="3427452"/>
          </a:xfrm>
          <a:prstGeom prst="roundRect">
            <a:avLst>
              <a:gd name="adj" fmla="val 6631"/>
            </a:avLst>
          </a:prstGeom>
          <a:solidFill>
            <a:schemeClr val="bg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883366" y="3237548"/>
            <a:ext cx="5184815" cy="788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Agile Sprint Sourcing</a:t>
            </a:r>
            <a:endParaRPr lang="en-US" sz="2450" dirty="0"/>
          </a:p>
        </p:txBody>
      </p:sp>
      <p:sp>
        <p:nvSpPr>
          <p:cNvPr id="9" name="Text 7"/>
          <p:cNvSpPr/>
          <p:nvPr/>
        </p:nvSpPr>
        <p:spPr>
          <a:xfrm>
            <a:off x="7883366" y="3976437"/>
            <a:ext cx="5184815" cy="2183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Best for multiple hires</a:t>
            </a:r>
            <a:endParaRPr lang="en-US" sz="1950" dirty="0"/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Dedicated recruiting teams</a:t>
            </a:r>
            <a:endParaRPr lang="en-US" sz="1950" dirty="0"/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(6–8) week turnaround</a:t>
            </a:r>
            <a:endParaRPr lang="en-US" sz="1950" dirty="0"/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Save up to 40% compared to contingency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635437" y="7389733"/>
            <a:ext cx="1962626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chemeClr val="bg1"/>
                </a:solidFill>
              </a:rPr>
              <a:t>4 Staffing Corp  |  </a:t>
            </a:r>
            <a:r>
              <a:rPr lang="en-US" sz="1350" dirty="0">
                <a:solidFill>
                  <a:schemeClr val="bg1"/>
                </a:solidFill>
                <a:hlinkClick r:id="rId3"/>
              </a:rPr>
              <a:t>www.4staffing.net/index.php/solutions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13650873" y="7389733"/>
            <a:ext cx="344091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</a:t>
            </a:r>
            <a:endParaRPr lang="en-US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62F1F7-876A-D562-3660-F28DB77DD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97" y="314027"/>
            <a:ext cx="2576050" cy="8051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462B409-480E-8B5A-5463-EB304208AD02}"/>
              </a:ext>
            </a:extLst>
          </p:cNvPr>
          <p:cNvSpPr/>
          <p:nvPr/>
        </p:nvSpPr>
        <p:spPr>
          <a:xfrm>
            <a:off x="60959" y="60960"/>
            <a:ext cx="14494933" cy="80738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4654"/>
            </a:avLst>
          </a:prstGeom>
          <a:solidFill>
            <a:srgbClr val="FFFFFF"/>
          </a:solidFill>
          <a:ln w="15240">
            <a:solidFill>
              <a:srgbClr val="BBD9F5"/>
            </a:solidFill>
            <a:prstDash val="solid"/>
          </a:ln>
          <a:effectLst>
            <a:outerShdw dist="140970" dir="2700000" algn="bl" rotWithShape="0">
              <a:srgbClr val="BBD9F5">
                <a:alpha val="100000"/>
              </a:srgb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</a:p>
        </p:txBody>
      </p:sp>
      <p:sp>
        <p:nvSpPr>
          <p:cNvPr id="3" name="Text 1"/>
          <p:cNvSpPr/>
          <p:nvPr/>
        </p:nvSpPr>
        <p:spPr>
          <a:xfrm>
            <a:off x="1309211" y="1311711"/>
            <a:ext cx="7145060" cy="805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150"/>
              </a:lnSpc>
              <a:buNone/>
            </a:pPr>
            <a:r>
              <a:rPr lang="en-US" sz="4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Why Choose 4 Staffing?</a:t>
            </a:r>
            <a:endParaRPr lang="en-US" sz="4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9211" y="2433042"/>
            <a:ext cx="625554" cy="62555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51383" y="2737184"/>
            <a:ext cx="2385599" cy="1022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  <a:hlinkClick r:id="rId4"/>
              </a:rPr>
              <a:t>Proven Track Record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1309211" y="3184722"/>
            <a:ext cx="5851088" cy="49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20+ years of nationwide recruiting experience.</a:t>
            </a:r>
            <a:endParaRPr lang="en-US" sz="1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0100" y="2433042"/>
            <a:ext cx="625554" cy="62555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65694" y="2737185"/>
            <a:ext cx="2332177" cy="321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  <a:hlinkClick r:id="rId6"/>
              </a:rPr>
              <a:t>Flexible Solutions</a:t>
            </a:r>
            <a:endParaRPr lang="en-US" sz="2450" dirty="0"/>
          </a:p>
        </p:txBody>
      </p:sp>
      <p:sp>
        <p:nvSpPr>
          <p:cNvPr id="9" name="Text 5"/>
          <p:cNvSpPr/>
          <p:nvPr/>
        </p:nvSpPr>
        <p:spPr>
          <a:xfrm>
            <a:off x="7470100" y="3184722"/>
            <a:ext cx="5851088" cy="730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Contract, temp, temp-to-perm, contingency, RPO &amp; retained search.</a:t>
            </a:r>
            <a:endParaRPr lang="en-US" sz="1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1126" y="4150677"/>
            <a:ext cx="860257" cy="72812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051383" y="4470322"/>
            <a:ext cx="2385600" cy="40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  <a:hlinkClick r:id="rId8"/>
              </a:rPr>
              <a:t>Speed &amp; Agility</a:t>
            </a:r>
            <a:endParaRPr lang="en-US" sz="2450" dirty="0"/>
          </a:p>
        </p:txBody>
      </p:sp>
      <p:sp>
        <p:nvSpPr>
          <p:cNvPr id="12" name="Text 7"/>
          <p:cNvSpPr/>
          <p:nvPr/>
        </p:nvSpPr>
        <p:spPr>
          <a:xfrm>
            <a:off x="1309211" y="4836164"/>
            <a:ext cx="5851088" cy="49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Faster placements via our agile sprint method.</a:t>
            </a:r>
            <a:endParaRPr lang="en-US" sz="19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0100" y="4314821"/>
            <a:ext cx="625554" cy="62555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265694" y="4519628"/>
            <a:ext cx="2459813" cy="49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  <a:hlinkClick r:id="rId10"/>
              </a:rPr>
              <a:t>Partnership Approach</a:t>
            </a:r>
            <a:endParaRPr lang="en-US" sz="2450" dirty="0"/>
          </a:p>
        </p:txBody>
      </p:sp>
      <p:sp>
        <p:nvSpPr>
          <p:cNvPr id="15" name="Text 9"/>
          <p:cNvSpPr/>
          <p:nvPr/>
        </p:nvSpPr>
        <p:spPr>
          <a:xfrm>
            <a:off x="7470100" y="4878805"/>
            <a:ext cx="5851088" cy="625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True partnership, built for long-term success.</a:t>
            </a:r>
            <a:endParaRPr lang="en-US" sz="1950" dirty="0"/>
          </a:p>
        </p:txBody>
      </p:sp>
      <p:sp>
        <p:nvSpPr>
          <p:cNvPr id="21" name="Text Delaware Title"/>
          <p:cNvSpPr/>
          <p:nvPr/>
        </p:nvSpPr>
        <p:spPr>
          <a:xfrm>
            <a:off x="8187489" y="5925553"/>
            <a:ext cx="812510" cy="1174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Delaware Established – No Tax</a:t>
            </a:r>
            <a:endParaRPr lang="en-US" sz="2450" dirty="0"/>
          </a:p>
        </p:txBody>
      </p:sp>
      <p:sp>
        <p:nvSpPr>
          <p:cNvPr id="22" name="Text Delaware Body"/>
          <p:cNvSpPr/>
          <p:nvPr/>
        </p:nvSpPr>
        <p:spPr>
          <a:xfrm>
            <a:off x="7470100" y="6334301"/>
            <a:ext cx="5529900" cy="1065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Our Delaware incorporation means no additional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taxes passed to clients for our services.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633651" y="7395924"/>
            <a:ext cx="1944053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</a:rPr>
              <a:t>4 Staffing Corp  |  </a:t>
            </a: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hlinkClick r:id="rId11"/>
              </a:rPr>
              <a:t>www.4staffing.net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13660993" y="7395924"/>
            <a:ext cx="335756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50"/>
              </a:lnSpc>
              <a:buNone/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5</a:t>
            </a:r>
            <a:endParaRPr lang="en-US" sz="13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6C9210-0898-A514-8EF9-67C893C66C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097" y="314027"/>
            <a:ext cx="2576050" cy="8051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BF1EE4-75E5-DA3D-6199-36AE2DF2F5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0100" y="5594684"/>
            <a:ext cx="512853" cy="7088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6DE6D0-D52D-EB5D-29C4-6371C4CA98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4210" y="5670198"/>
            <a:ext cx="645268" cy="735149"/>
          </a:xfrm>
          <a:prstGeom prst="rect">
            <a:avLst/>
          </a:prstGeom>
        </p:spPr>
      </p:pic>
      <p:sp>
        <p:nvSpPr>
          <p:cNvPr id="29" name="Text 6">
            <a:extLst>
              <a:ext uri="{FF2B5EF4-FFF2-40B4-BE49-F238E27FC236}">
                <a16:creationId xmlns:a16="http://schemas.microsoft.com/office/drawing/2014/main" id="{D5A0D665-88DA-C7DD-775D-E617D2798B9E}"/>
              </a:ext>
            </a:extLst>
          </p:cNvPr>
          <p:cNvSpPr/>
          <p:nvPr/>
        </p:nvSpPr>
        <p:spPr>
          <a:xfrm>
            <a:off x="2051383" y="5925552"/>
            <a:ext cx="2538000" cy="373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hlinkClick r:id="rId15"/>
              </a:rPr>
              <a:t>We give back</a:t>
            </a:r>
            <a:endParaRPr lang="en-US" sz="2450" dirty="0"/>
          </a:p>
        </p:txBody>
      </p:sp>
      <p:sp>
        <p:nvSpPr>
          <p:cNvPr id="30" name="Text 7">
            <a:extLst>
              <a:ext uri="{FF2B5EF4-FFF2-40B4-BE49-F238E27FC236}">
                <a16:creationId xmlns:a16="http://schemas.microsoft.com/office/drawing/2014/main" id="{1A63B91E-4411-1E84-8E7B-C54A3C6BCEA5}"/>
              </a:ext>
            </a:extLst>
          </p:cNvPr>
          <p:cNvSpPr/>
          <p:nvPr/>
        </p:nvSpPr>
        <p:spPr>
          <a:xfrm>
            <a:off x="1304210" y="6316900"/>
            <a:ext cx="6008489" cy="458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</a:rPr>
              <a:t>A portion of our fee is donated to a charity of your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Instrument Sans Medium" pitchFamily="34" charset="0"/>
              </a:rPr>
              <a:t>choice.</a:t>
            </a:r>
            <a:endParaRPr lang="en-US" sz="19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7FD7EEF-AC82-5910-7CDE-229F0636B030}"/>
              </a:ext>
            </a:extLst>
          </p:cNvPr>
          <p:cNvSpPr/>
          <p:nvPr/>
        </p:nvSpPr>
        <p:spPr>
          <a:xfrm>
            <a:off x="60959" y="60960"/>
            <a:ext cx="14494933" cy="80738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4534"/>
            </a:avLst>
          </a:prstGeom>
          <a:solidFill>
            <a:srgbClr val="FFFFFF"/>
          </a:solidFill>
          <a:ln w="7620">
            <a:solidFill>
              <a:srgbClr val="BBD9F5"/>
            </a:solidFill>
            <a:prstDash val="solid"/>
          </a:ln>
          <a:effectLst>
            <a:outerShdw dist="137160" dir="2700000" algn="bl" rotWithShape="0">
              <a:srgbClr val="BBD9F5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701EC1-87C8-CBBA-24E2-A82571F87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97" y="314027"/>
            <a:ext cx="2576050" cy="805141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1286589" y="1028700"/>
            <a:ext cx="6093381" cy="57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50"/>
              </a:lnSpc>
              <a:buNone/>
            </a:pPr>
            <a:r>
              <a:rPr lang="en-US" sz="4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Our Process</a:t>
            </a:r>
            <a:endParaRPr lang="en-US" sz="4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589" y="1700000"/>
            <a:ext cx="6028611" cy="9748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0310" y="2680000"/>
            <a:ext cx="3046690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Discovery Call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1530310" y="3120000"/>
            <a:ext cx="5541169" cy="383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Learn your needs, culture, and role requirements</a:t>
            </a:r>
            <a:endParaRPr lang="en-US" sz="1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1700000"/>
            <a:ext cx="6028611" cy="9748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58921" y="2680000"/>
            <a:ext cx="3046690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Talent Research</a:t>
            </a:r>
            <a:endParaRPr lang="en-US" sz="2350" dirty="0"/>
          </a:p>
        </p:txBody>
      </p:sp>
      <p:sp>
        <p:nvSpPr>
          <p:cNvPr id="9" name="Text 5"/>
          <p:cNvSpPr/>
          <p:nvPr/>
        </p:nvSpPr>
        <p:spPr>
          <a:xfrm>
            <a:off x="7558921" y="3120000"/>
            <a:ext cx="5541169" cy="383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Sourcing from our network of pre-qualified candidates</a:t>
            </a:r>
            <a:endParaRPr lang="en-US" sz="1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589" y="3650000"/>
            <a:ext cx="6028611" cy="97488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0310" y="4760000"/>
            <a:ext cx="3403878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Candidate Presentation</a:t>
            </a:r>
            <a:endParaRPr lang="en-US" sz="2350" dirty="0"/>
          </a:p>
        </p:txBody>
      </p:sp>
      <p:sp>
        <p:nvSpPr>
          <p:cNvPr id="12" name="Text 7"/>
          <p:cNvSpPr/>
          <p:nvPr/>
        </p:nvSpPr>
        <p:spPr>
          <a:xfrm>
            <a:off x="1530310" y="5200000"/>
            <a:ext cx="5541169" cy="383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Candidates matched to your team and culture</a:t>
            </a:r>
            <a:endParaRPr lang="en-US" sz="1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650000"/>
            <a:ext cx="6028611" cy="9748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58921" y="4760000"/>
            <a:ext cx="3046690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Rapid Placement</a:t>
            </a:r>
            <a:endParaRPr lang="en-US" sz="2350" dirty="0"/>
          </a:p>
        </p:txBody>
      </p:sp>
      <p:sp>
        <p:nvSpPr>
          <p:cNvPr id="15" name="Text 9"/>
          <p:cNvSpPr/>
          <p:nvPr/>
        </p:nvSpPr>
        <p:spPr>
          <a:xfrm>
            <a:off x="7558921" y="5200000"/>
            <a:ext cx="5541169" cy="383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Most roles filled in 6–8 weeks</a:t>
            </a:r>
            <a:endParaRPr lang="en-US" sz="1900" dirty="0"/>
          </a:p>
        </p:txBody>
      </p:sp>
      <p:sp>
        <p:nvSpPr>
          <p:cNvPr id="20" name="Kanban Arrow"/>
          <p:cNvSpPr/>
          <p:nvPr/>
        </p:nvSpPr>
        <p:spPr>
          <a:xfrm>
            <a:off x="4143600" y="5750000"/>
            <a:ext cx="6028611" cy="740000"/>
          </a:xfrm>
          <a:prstGeom prst="chevron">
            <a:avLst/>
          </a:prstGeom>
          <a:solidFill>
            <a:srgbClr val="BBD9F5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Kanban Icon"/>
          <p:cNvSpPr/>
          <p:nvPr/>
        </p:nvSpPr>
        <p:spPr>
          <a:xfrm>
            <a:off x="6657600" y="5780000"/>
            <a:ext cx="700000" cy="700000"/>
          </a:xfrm>
          <a:prstGeom prst="rect">
            <a:avLst/>
          </a:prstGeom>
          <a:noFill/>
          <a:ln/>
        </p:spPr>
        <p:txBody>
          <a:bodyPr rtlCol="0" anchor="ctr"/>
          <a:lstStyle/>
          <a:p>
            <a:pPr algn="ctr"/>
            <a:r>
              <a:rPr lang="en-US" sz="2800" dirty="0">
                <a:solidFill>
                  <a:srgbClr val="1E3063"/>
                </a:solidFill>
                <a:latin typeface="Segoe UI Symbol" pitchFamily="34" charset="0"/>
              </a:rPr>
              <a:t>☷</a:t>
            </a:r>
          </a:p>
        </p:txBody>
      </p:sp>
      <p:sp>
        <p:nvSpPr>
          <p:cNvPr id="22" name="Text Kanban Title"/>
          <p:cNvSpPr/>
          <p:nvPr/>
        </p:nvSpPr>
        <p:spPr>
          <a:xfrm>
            <a:off x="4300000" y="6611352"/>
            <a:ext cx="5700000" cy="258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23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Real-Time Visibility</a:t>
            </a:r>
            <a:endParaRPr lang="en-US" sz="2350" dirty="0"/>
          </a:p>
        </p:txBody>
      </p:sp>
      <p:sp>
        <p:nvSpPr>
          <p:cNvPr id="23" name="Text Kanban Body"/>
          <p:cNvSpPr/>
          <p:nvPr/>
        </p:nvSpPr>
        <p:spPr>
          <a:xfrm>
            <a:off x="3892216" y="6960268"/>
            <a:ext cx="6607784" cy="452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Track every candidate in your personal Kanban dashboard, updated in real time</a:t>
            </a:r>
            <a:endParaRPr lang="en-US" sz="1900" dirty="0"/>
          </a:p>
        </p:txBody>
      </p:sp>
      <p:sp>
        <p:nvSpPr>
          <p:cNvPr id="16" name="Text 10"/>
          <p:cNvSpPr/>
          <p:nvPr/>
        </p:nvSpPr>
        <p:spPr>
          <a:xfrm>
            <a:off x="628412" y="7412950"/>
            <a:ext cx="189392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 Staffing Corp</a:t>
            </a:r>
            <a:endParaRPr lang="en-US" sz="1300" dirty="0"/>
          </a:p>
        </p:txBody>
      </p:sp>
      <p:sp>
        <p:nvSpPr>
          <p:cNvPr id="17" name="Text 11"/>
          <p:cNvSpPr/>
          <p:nvPr/>
        </p:nvSpPr>
        <p:spPr>
          <a:xfrm>
            <a:off x="13669804" y="7412950"/>
            <a:ext cx="332184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6</a:t>
            </a:r>
            <a:endParaRPr lang="en-US" sz="1300" dirty="0"/>
          </a:p>
        </p:txBody>
      </p:sp>
      <p:pic>
        <p:nvPicPr>
          <p:cNvPr id="25" name="Graphic 24" descr="Eye outline">
            <a:extLst>
              <a:ext uri="{FF2B5EF4-FFF2-40B4-BE49-F238E27FC236}">
                <a16:creationId xmlns:a16="http://schemas.microsoft.com/office/drawing/2014/main" id="{3AD9193A-2D7D-80F1-61BC-EB4F407AFE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1532" y="5816448"/>
            <a:ext cx="656875" cy="6568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039B54F-B642-EA68-9D7C-8BE2167A3270}"/>
              </a:ext>
            </a:extLst>
          </p:cNvPr>
          <p:cNvSpPr/>
          <p:nvPr/>
        </p:nvSpPr>
        <p:spPr>
          <a:xfrm>
            <a:off x="60959" y="60960"/>
            <a:ext cx="14494933" cy="80738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4534"/>
            </a:avLst>
          </a:prstGeom>
          <a:solidFill>
            <a:srgbClr val="FFFFFF"/>
          </a:solidFill>
          <a:ln w="7620">
            <a:solidFill>
              <a:srgbClr val="BBD9F5"/>
            </a:solidFill>
            <a:prstDash val="solid"/>
          </a:ln>
          <a:effectLst>
            <a:outerShdw dist="137160" dir="2700000" algn="bl" rotWithShape="0">
              <a:srgbClr val="BBD9F5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07" y="243840"/>
            <a:ext cx="5419249" cy="774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47830" y="1358263"/>
            <a:ext cx="6093381" cy="623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50"/>
              </a:lnSpc>
              <a:buNone/>
            </a:pPr>
            <a:r>
              <a:rPr lang="en-US" sz="47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Client Success Story</a:t>
            </a:r>
            <a:endParaRPr lang="en-US" sz="4750" dirty="0"/>
          </a:p>
        </p:txBody>
      </p:sp>
      <p:sp>
        <p:nvSpPr>
          <p:cNvPr id="5" name="Text 2"/>
          <p:cNvSpPr/>
          <p:nvPr/>
        </p:nvSpPr>
        <p:spPr>
          <a:xfrm>
            <a:off x="6813352" y="2551033"/>
            <a:ext cx="6530340" cy="766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"It was a testament to the power of collaboration, insight, and strategic partnership."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813352" y="3581876"/>
            <a:ext cx="6530340" cy="383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— Dan Albani, IT &amp; </a:t>
            </a:r>
            <a:r>
              <a:rPr lang="en-US" sz="190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Sales TA Leader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6447830" y="2286476"/>
            <a:ext cx="30480" cy="19431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447830" y="4494133"/>
            <a:ext cx="6895862" cy="1149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 Federal Consulting client had a critical position vacant for over a year, stalling key operations and project timelines.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47830" y="5908119"/>
            <a:ext cx="6895862" cy="1149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 Staffing stepped in and, through our specialized approach, successfully placed a highly qualified candidate in just 3 weeks.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5789652" y="7412950"/>
            <a:ext cx="189392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</a:rPr>
              <a:t>4 Staffing Corp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13680162" y="7412950"/>
            <a:ext cx="32170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3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7</a:t>
            </a:r>
            <a:endParaRPr lang="en-US" sz="13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933FAA-59AC-4D91-F04D-09DDEBA3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710" y="366910"/>
            <a:ext cx="2576050" cy="8051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674014A-06C0-85C2-5F44-67048258155D}"/>
              </a:ext>
            </a:extLst>
          </p:cNvPr>
          <p:cNvSpPr/>
          <p:nvPr/>
        </p:nvSpPr>
        <p:spPr>
          <a:xfrm>
            <a:off x="60959" y="60960"/>
            <a:ext cx="14494933" cy="80738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4663"/>
            </a:avLst>
          </a:prstGeom>
          <a:solidFill>
            <a:srgbClr val="FFFFFF"/>
          </a:solidFill>
          <a:ln w="15240">
            <a:solidFill>
              <a:srgbClr val="BBD9F5"/>
            </a:solidFill>
            <a:prstDash val="solid"/>
          </a:ln>
          <a:effectLst>
            <a:outerShdw dist="140970" dir="2700000" algn="bl" rotWithShape="0">
              <a:srgbClr val="BBD9F5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310878" y="1394222"/>
            <a:ext cx="6266974" cy="697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150"/>
              </a:lnSpc>
              <a:buNone/>
            </a:pPr>
            <a:r>
              <a:rPr lang="en-US" sz="4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Additional Services</a:t>
            </a:r>
            <a:endParaRPr lang="en-US" sz="4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0878" y="2432685"/>
            <a:ext cx="626626" cy="6266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10878" y="3370302"/>
            <a:ext cx="5848826" cy="783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Recruitment Process Outsourcing (RPO)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1310878" y="4302919"/>
            <a:ext cx="5848826" cy="399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End-to-end recruiting so your team can focus on 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growth</a:t>
            </a:r>
            <a:endParaRPr lang="en-US" sz="1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0696" y="2432685"/>
            <a:ext cx="626626" cy="62662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70696" y="3370302"/>
            <a:ext cx="3133487" cy="391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Retained Search</a:t>
            </a:r>
            <a:endParaRPr lang="en-US" sz="2450" dirty="0"/>
          </a:p>
        </p:txBody>
      </p:sp>
      <p:sp>
        <p:nvSpPr>
          <p:cNvPr id="9" name="Text 5"/>
          <p:cNvSpPr/>
          <p:nvPr/>
        </p:nvSpPr>
        <p:spPr>
          <a:xfrm>
            <a:off x="7470696" y="3911203"/>
            <a:ext cx="5848826" cy="399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High-touch search for executive and leadership roles</a:t>
            </a:r>
            <a:endParaRPr lang="en-US" sz="1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0878" y="5199936"/>
            <a:ext cx="626626" cy="62662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10878" y="6137553"/>
            <a:ext cx="3773210" cy="391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Contract &amp; Temp Staffing</a:t>
            </a:r>
            <a:endParaRPr lang="en-US" sz="2450" dirty="0"/>
          </a:p>
        </p:txBody>
      </p:sp>
      <p:sp>
        <p:nvSpPr>
          <p:cNvPr id="12" name="Text 7"/>
          <p:cNvSpPr/>
          <p:nvPr/>
        </p:nvSpPr>
        <p:spPr>
          <a:xfrm>
            <a:off x="1310878" y="6678454"/>
            <a:ext cx="5848826" cy="399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Scale up or down with no long-term commitment</a:t>
            </a:r>
            <a:endParaRPr lang="en-US" sz="19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0696" y="5199936"/>
            <a:ext cx="626626" cy="62662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70696" y="6137553"/>
            <a:ext cx="3133487" cy="391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Temp-to-Perm</a:t>
            </a:r>
            <a:endParaRPr lang="en-US" sz="2450" dirty="0"/>
          </a:p>
        </p:txBody>
      </p:sp>
      <p:sp>
        <p:nvSpPr>
          <p:cNvPr id="15" name="Text 9"/>
          <p:cNvSpPr/>
          <p:nvPr/>
        </p:nvSpPr>
        <p:spPr>
          <a:xfrm>
            <a:off x="7470696" y="6678454"/>
            <a:ext cx="5848826" cy="399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Try before you hire — reduce risk permanently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634008" y="7394734"/>
            <a:ext cx="1947982" cy="279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 Staffing Corp  |  </a:t>
            </a:r>
            <a:r>
              <a:rPr lang="en-US" sz="1350" dirty="0">
                <a:solidFill>
                  <a:schemeClr val="bg1"/>
                </a:solidFill>
                <a:hlinkClick r:id="rId7"/>
              </a:rPr>
              <a:t>www.4staffing.net/index.php/solutions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13657778" y="7394734"/>
            <a:ext cx="338614" cy="279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3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8</a:t>
            </a:r>
            <a:endParaRPr lang="en-US" sz="13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649FD7-E022-BE7F-9BD5-B0254375D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097" y="314027"/>
            <a:ext cx="2576050" cy="8051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36EF20F-5596-2D0B-370E-428FFB9F77C4}"/>
              </a:ext>
            </a:extLst>
          </p:cNvPr>
          <p:cNvSpPr/>
          <p:nvPr/>
        </p:nvSpPr>
        <p:spPr>
          <a:xfrm>
            <a:off x="60959" y="60960"/>
            <a:ext cx="14494933" cy="80738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433507" y="243840"/>
            <a:ext cx="13763387" cy="7741920"/>
          </a:xfrm>
          <a:prstGeom prst="roundRect">
            <a:avLst>
              <a:gd name="adj" fmla="val 3968"/>
            </a:avLst>
          </a:prstGeom>
          <a:solidFill>
            <a:srgbClr val="FFFFFF"/>
          </a:solidFill>
          <a:ln w="7620">
            <a:solidFill>
              <a:srgbClr val="BBD9F5"/>
            </a:solidFill>
            <a:prstDash val="solid"/>
          </a:ln>
          <a:effectLst>
            <a:outerShdw dist="120650" dir="2700000" algn="bl" rotWithShape="0">
              <a:srgbClr val="BBD9F5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07" y="243840"/>
            <a:ext cx="13763387" cy="774192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41102" y="243840"/>
            <a:ext cx="13763387" cy="7741920"/>
          </a:xfrm>
          <a:prstGeom prst="roundRect">
            <a:avLst>
              <a:gd name="adj" fmla="val 3968"/>
            </a:avLst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1180148" y="1774613"/>
            <a:ext cx="12270105" cy="1678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200"/>
              </a:lnSpc>
              <a:buNone/>
            </a:pPr>
            <a:endParaRPr lang="en-US" sz="5750" dirty="0">
              <a:solidFill>
                <a:srgbClr val="091C53"/>
              </a:solidFill>
              <a:latin typeface="Instrument Sans Semi Bold" pitchFamily="34" charset="0"/>
              <a:ea typeface="Instrument Sans Semi Bold" pitchFamily="34" charset="-122"/>
              <a:cs typeface="Instrument Sans Semi Bold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240465" y="4235831"/>
            <a:ext cx="12209788" cy="380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Ready to build your dream team? Let’s talk. We’d love to learn about your hiring needs.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1180148" y="4761098"/>
            <a:ext cx="3969901" cy="2002869"/>
          </a:xfrm>
          <a:prstGeom prst="roundRect">
            <a:avLst>
              <a:gd name="adj" fmla="val 958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296846" y="4952344"/>
            <a:ext cx="639961" cy="639961"/>
          </a:xfrm>
          <a:prstGeom prst="roundRect">
            <a:avLst>
              <a:gd name="adj" fmla="val 142869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2820" y="5113148"/>
            <a:ext cx="288012" cy="28801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393388" y="5429725"/>
            <a:ext cx="2666762" cy="368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Email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1393388" y="5862440"/>
            <a:ext cx="3543419" cy="33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u="sng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contact@4staffing.net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5297090" y="4761099"/>
            <a:ext cx="3969901" cy="2002869"/>
          </a:xfrm>
          <a:prstGeom prst="roundRect">
            <a:avLst>
              <a:gd name="adj" fmla="val 958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8433703" y="4974307"/>
            <a:ext cx="639961" cy="639961"/>
          </a:xfrm>
          <a:prstGeom prst="roundRect">
            <a:avLst>
              <a:gd name="adj" fmla="val 142869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1690" y="5141713"/>
            <a:ext cx="288012" cy="28801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543431" y="5390091"/>
            <a:ext cx="2666762" cy="33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Phone</a:t>
            </a:r>
            <a:endParaRPr lang="en-US" sz="2050" dirty="0"/>
          </a:p>
        </p:txBody>
      </p:sp>
      <p:sp>
        <p:nvSpPr>
          <p:cNvPr id="16" name="Text 11"/>
          <p:cNvSpPr/>
          <p:nvPr/>
        </p:nvSpPr>
        <p:spPr>
          <a:xfrm>
            <a:off x="5543431" y="5862440"/>
            <a:ext cx="3543419" cy="33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091C5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1-888-324-STAF (7823)</a:t>
            </a:r>
            <a:endParaRPr lang="en-US" sz="1650" dirty="0"/>
          </a:p>
        </p:txBody>
      </p:sp>
      <p:sp>
        <p:nvSpPr>
          <p:cNvPr id="17" name="Shape 12"/>
          <p:cNvSpPr/>
          <p:nvPr/>
        </p:nvSpPr>
        <p:spPr>
          <a:xfrm>
            <a:off x="9520298" y="4718214"/>
            <a:ext cx="3969901" cy="2002869"/>
          </a:xfrm>
          <a:prstGeom prst="roundRect">
            <a:avLst>
              <a:gd name="adj" fmla="val 958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12596931" y="4937174"/>
            <a:ext cx="639961" cy="639961"/>
          </a:xfrm>
          <a:prstGeom prst="roundRect">
            <a:avLst>
              <a:gd name="adj" fmla="val 14286942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72905" y="5088024"/>
            <a:ext cx="288012" cy="28801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9693473" y="5429725"/>
            <a:ext cx="2666762" cy="293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Website</a:t>
            </a:r>
            <a:endParaRPr lang="en-US" sz="2050" dirty="0"/>
          </a:p>
        </p:txBody>
      </p:sp>
      <p:sp>
        <p:nvSpPr>
          <p:cNvPr id="21" name="Text 15"/>
          <p:cNvSpPr/>
          <p:nvPr/>
        </p:nvSpPr>
        <p:spPr>
          <a:xfrm>
            <a:off x="9693473" y="5862440"/>
            <a:ext cx="3543419" cy="33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u="sng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www.4staffing.net</a:t>
            </a:r>
            <a:endParaRPr lang="en-US" sz="1650" dirty="0"/>
          </a:p>
        </p:txBody>
      </p:sp>
      <p:sp>
        <p:nvSpPr>
          <p:cNvPr id="23" name="Text 16"/>
          <p:cNvSpPr/>
          <p:nvPr/>
        </p:nvSpPr>
        <p:spPr>
          <a:xfrm>
            <a:off x="604123" y="7491651"/>
            <a:ext cx="1657112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</a:rPr>
              <a:t>4 Staffing Corp</a:t>
            </a:r>
            <a:endParaRPr lang="en-US" sz="1150" dirty="0"/>
          </a:p>
        </p:txBody>
      </p:sp>
      <p:sp>
        <p:nvSpPr>
          <p:cNvPr id="24" name="Text 17"/>
          <p:cNvSpPr/>
          <p:nvPr/>
        </p:nvSpPr>
        <p:spPr>
          <a:xfrm>
            <a:off x="13734455" y="7491651"/>
            <a:ext cx="291822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1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9</a:t>
            </a:r>
            <a:endParaRPr lang="en-US" sz="11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D60F309-ADA4-B857-EAB9-A3E0DA28F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0881" y="491466"/>
            <a:ext cx="4735396" cy="337627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30AEA80-D599-738F-5FAE-F5370CEBA7DC}"/>
              </a:ext>
            </a:extLst>
          </p:cNvPr>
          <p:cNvSpPr/>
          <p:nvPr/>
        </p:nvSpPr>
        <p:spPr>
          <a:xfrm>
            <a:off x="1146205" y="1983287"/>
            <a:ext cx="82363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Ready to Transform Your Talent Strategy?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456</Words>
  <Application>Microsoft Office PowerPoint</Application>
  <PresentationFormat>Custom</PresentationFormat>
  <Paragraphs>94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Instrument Sans Semi Bold</vt:lpstr>
      <vt:lpstr>Segoe UI Symbol</vt:lpstr>
      <vt:lpstr>Arial</vt:lpstr>
      <vt:lpstr>Instrument Sans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Harry Dougherty</dc:creator>
  <cp:lastModifiedBy>Harry Dougherty</cp:lastModifiedBy>
  <cp:revision>3</cp:revision>
  <dcterms:created xsi:type="dcterms:W3CDTF">2026-04-08T18:40:13Z</dcterms:created>
  <dcterms:modified xsi:type="dcterms:W3CDTF">2026-05-02T21:13:13Z</dcterms:modified>
</cp:coreProperties>
</file>